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58" r:id="rId4"/>
    <p:sldId id="261" r:id="rId5"/>
    <p:sldId id="262" r:id="rId6"/>
    <p:sldId id="263" r:id="rId7"/>
    <p:sldId id="265" r:id="rId8"/>
    <p:sldId id="257" r:id="rId9"/>
    <p:sldId id="26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6" autoAdjust="0"/>
    <p:restoredTop sz="94660"/>
  </p:normalViewPr>
  <p:slideViewPr>
    <p:cSldViewPr snapToGrid="0">
      <p:cViewPr varScale="1">
        <p:scale>
          <a:sx n="77" d="100"/>
          <a:sy n="77" d="100"/>
        </p:scale>
        <p:origin x="58" y="5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png"/></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00F9D-5230-42D2-37AF-F1FF5A823F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C542B8-0754-AC14-9686-94AC83648D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0E30B4-1BDE-5B79-26A7-D1DD6A62142D}"/>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015A5AF2-4FAA-6A7B-9CC5-12930ED913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84A47B-564B-83B9-3E19-9D1F16A0DF10}"/>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1128050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DD9F-B025-BEB2-226D-9755348C424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4B8679-06EF-338B-0197-9377B584BC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1EB9D3-2821-B1A8-0C3D-4E61562943DE}"/>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5E144626-09EE-7AAA-ADD4-7D3B37BE0C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E33FE3-59B2-426E-A167-4E2569B4BB74}"/>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899021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13117A-3B9D-B678-02D4-93BC43B83F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3571FB-3E3B-36C9-4BFF-0A4D09DE3E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334196-E047-FA6E-1B81-31E072B38C5E}"/>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5D9FC839-714E-B10C-AB2E-AC0DF75D2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E615B8-F2CD-6956-9062-02756F081212}"/>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889746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42C8E-E3B4-CF06-7F0E-39D115DF02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1F72B2-1A9C-9994-00CC-51C11B44CC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8BCD3E-40A1-9F98-AA29-06F03E89B265}"/>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CEE77009-DF0B-6790-B7EA-8E4FC8C86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BBD225-6598-D4EC-BF29-0BAE47B92744}"/>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4074993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3E8D3-C11D-3386-9AF9-764B40ECC7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7826DA-DC72-C72C-A1C6-5CF21C45919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A43939-A3BA-2684-5EB3-FEAEF92A85BF}"/>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942A07CA-9BE7-CF6E-CABF-AAD68C241F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3890A6-B4FC-4C0F-2794-57E4BEB1B1E1}"/>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4036809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77181-6D45-042F-ABE7-D8724CE186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E3B0C0-A67D-0DF6-9AE0-81FB5AF5DD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544643-07BF-E64A-4D90-D0A3D241467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8F06D9-3803-E3AE-9B51-2D44963DD38E}"/>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6" name="Footer Placeholder 5">
            <a:extLst>
              <a:ext uri="{FF2B5EF4-FFF2-40B4-BE49-F238E27FC236}">
                <a16:creationId xmlns:a16="http://schemas.microsoft.com/office/drawing/2014/main" id="{6D532693-5871-90DD-C990-E12B1DF309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4D2F6C-3AA1-8E7C-1DBF-21D699882E3C}"/>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1745670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CF11F-6F70-8B1F-C006-8300640D1F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0C731F-A1E2-6C48-8566-48BF6A9116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368AE6-10C8-E330-DE3F-4968A8C652B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C71CE0-8101-8EBF-BD80-D01A0EC843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B30CD0-BF78-CE4A-33BB-F301C4C7BE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5D7961-2671-57E9-1D45-859BBB0659A4}"/>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8" name="Footer Placeholder 7">
            <a:extLst>
              <a:ext uri="{FF2B5EF4-FFF2-40B4-BE49-F238E27FC236}">
                <a16:creationId xmlns:a16="http://schemas.microsoft.com/office/drawing/2014/main" id="{6E449218-9CD6-6009-5885-18E2E55DBF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BB83935-DBB7-2179-4358-D97EF3BA1722}"/>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1420931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89B93-B300-73A3-085C-A34D8C7DF12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0D8903-69FB-BE43-A723-79E46529FF0E}"/>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4" name="Footer Placeholder 3">
            <a:extLst>
              <a:ext uri="{FF2B5EF4-FFF2-40B4-BE49-F238E27FC236}">
                <a16:creationId xmlns:a16="http://schemas.microsoft.com/office/drawing/2014/main" id="{10AB6565-47AD-230D-42DD-7DE37D7A12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BBD889-CF73-CB09-224D-32E040F7B7B5}"/>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1944336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71C897-A67E-FC1A-9806-CE66036105FB}"/>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3" name="Footer Placeholder 2">
            <a:extLst>
              <a:ext uri="{FF2B5EF4-FFF2-40B4-BE49-F238E27FC236}">
                <a16:creationId xmlns:a16="http://schemas.microsoft.com/office/drawing/2014/main" id="{79A01604-4735-C0CA-2CAB-8218DE3374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0D0F38-5846-F072-36DD-64EB48074CBE}"/>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237987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DF9DB-262A-1ECD-FB56-68F4A6E151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90CDB54-6DEE-1818-C577-F04178BA15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826901-8FC9-D4D7-FC40-4D9EF9343A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185BD8-1503-9D76-3872-2F22617BE681}"/>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6" name="Footer Placeholder 5">
            <a:extLst>
              <a:ext uri="{FF2B5EF4-FFF2-40B4-BE49-F238E27FC236}">
                <a16:creationId xmlns:a16="http://schemas.microsoft.com/office/drawing/2014/main" id="{C5D955DF-846D-3910-EE56-D858D1A0C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4BD590-3590-A9A8-24D5-4CE7A72D2BA8}"/>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935670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3A469-D2A8-DACD-FAAB-98C9180A0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0239F7F-8560-A209-36E3-71DDE503FC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062272-9D5B-94EB-17E8-FF272A398D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CF7A6C-8DE9-BBBB-ACBC-9D9715DDBF68}"/>
              </a:ext>
            </a:extLst>
          </p:cNvPr>
          <p:cNvSpPr>
            <a:spLocks noGrp="1"/>
          </p:cNvSpPr>
          <p:nvPr>
            <p:ph type="dt" sz="half" idx="10"/>
          </p:nvPr>
        </p:nvSpPr>
        <p:spPr/>
        <p:txBody>
          <a:bodyPr/>
          <a:lstStyle/>
          <a:p>
            <a:fld id="{D8B795D2-C90E-43FB-B306-CE5AB927BCE7}" type="datetimeFigureOut">
              <a:rPr lang="en-US" smtClean="0"/>
              <a:t>3/5/2024</a:t>
            </a:fld>
            <a:endParaRPr lang="en-US"/>
          </a:p>
        </p:txBody>
      </p:sp>
      <p:sp>
        <p:nvSpPr>
          <p:cNvPr id="6" name="Footer Placeholder 5">
            <a:extLst>
              <a:ext uri="{FF2B5EF4-FFF2-40B4-BE49-F238E27FC236}">
                <a16:creationId xmlns:a16="http://schemas.microsoft.com/office/drawing/2014/main" id="{A3135673-B02E-F94C-F946-4F0EA09755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616A18-F734-E40A-D8E3-06F8119D0CC3}"/>
              </a:ext>
            </a:extLst>
          </p:cNvPr>
          <p:cNvSpPr>
            <a:spLocks noGrp="1"/>
          </p:cNvSpPr>
          <p:nvPr>
            <p:ph type="sldNum" sz="quarter" idx="12"/>
          </p:nvPr>
        </p:nvSpPr>
        <p:spPr/>
        <p:txBody>
          <a:bodyPr/>
          <a:lstStyle/>
          <a:p>
            <a:fld id="{565275EB-B19F-4B43-B19C-545F341CD193}" type="slidenum">
              <a:rPr lang="en-US" smtClean="0"/>
              <a:t>‹#›</a:t>
            </a:fld>
            <a:endParaRPr lang="en-US"/>
          </a:p>
        </p:txBody>
      </p:sp>
    </p:spTree>
    <p:extLst>
      <p:ext uri="{BB962C8B-B14F-4D97-AF65-F5344CB8AC3E}">
        <p14:creationId xmlns:p14="http://schemas.microsoft.com/office/powerpoint/2010/main" val="282371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F5F91B-B52A-3A09-0DAF-D5A4BD4D55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36369E-1FA3-9CC1-FA7D-51F0881528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181A13-647E-E633-F0D9-CCFFF3C898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8B795D2-C90E-43FB-B306-CE5AB927BCE7}" type="datetimeFigureOut">
              <a:rPr lang="en-US" smtClean="0"/>
              <a:t>3/5/2024</a:t>
            </a:fld>
            <a:endParaRPr lang="en-US"/>
          </a:p>
        </p:txBody>
      </p:sp>
      <p:sp>
        <p:nvSpPr>
          <p:cNvPr id="5" name="Footer Placeholder 4">
            <a:extLst>
              <a:ext uri="{FF2B5EF4-FFF2-40B4-BE49-F238E27FC236}">
                <a16:creationId xmlns:a16="http://schemas.microsoft.com/office/drawing/2014/main" id="{174E149F-2E6B-6BFA-B792-D99D4BB62E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561184A-AB9A-107B-69B6-4C30245F36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65275EB-B19F-4B43-B19C-545F341CD193}" type="slidenum">
              <a:rPr lang="en-US" smtClean="0"/>
              <a:t>‹#›</a:t>
            </a:fld>
            <a:endParaRPr lang="en-US"/>
          </a:p>
        </p:txBody>
      </p:sp>
    </p:spTree>
    <p:extLst>
      <p:ext uri="{BB962C8B-B14F-4D97-AF65-F5344CB8AC3E}">
        <p14:creationId xmlns:p14="http://schemas.microsoft.com/office/powerpoint/2010/main" val="30725547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0B808-BCD5-B491-48B1-29D6E9C697C7}"/>
              </a:ext>
            </a:extLst>
          </p:cNvPr>
          <p:cNvSpPr>
            <a:spLocks noGrp="1"/>
          </p:cNvSpPr>
          <p:nvPr>
            <p:ph type="ctrTitle"/>
          </p:nvPr>
        </p:nvSpPr>
        <p:spPr/>
        <p:txBody>
          <a:bodyPr/>
          <a:lstStyle/>
          <a:p>
            <a:r>
              <a:rPr lang="en-US"/>
              <a:t>MISINFORMATION MATRIX</a:t>
            </a:r>
          </a:p>
        </p:txBody>
      </p:sp>
      <p:sp>
        <p:nvSpPr>
          <p:cNvPr id="3" name="Subtitle 2">
            <a:extLst>
              <a:ext uri="{FF2B5EF4-FFF2-40B4-BE49-F238E27FC236}">
                <a16:creationId xmlns:a16="http://schemas.microsoft.com/office/drawing/2014/main" id="{F8D99049-2885-DFC4-74AC-4D83EE5A7152}"/>
              </a:ext>
            </a:extLst>
          </p:cNvPr>
          <p:cNvSpPr>
            <a:spLocks noGrp="1"/>
          </p:cNvSpPr>
          <p:nvPr>
            <p:ph type="subTitle" idx="1"/>
          </p:nvPr>
        </p:nvSpPr>
        <p:spPr/>
        <p:txBody>
          <a:bodyPr/>
          <a:lstStyle/>
          <a:p>
            <a:r>
              <a:rPr lang="en-US"/>
              <a:t>Based on Carl Sagan’s Demon Haunted World</a:t>
            </a:r>
          </a:p>
          <a:p>
            <a:endParaRPr lang="en-US"/>
          </a:p>
        </p:txBody>
      </p:sp>
    </p:spTree>
    <p:extLst>
      <p:ext uri="{BB962C8B-B14F-4D97-AF65-F5344CB8AC3E}">
        <p14:creationId xmlns:p14="http://schemas.microsoft.com/office/powerpoint/2010/main" val="1570219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8D05E-EE9B-3690-D79D-8C989DE1E537}"/>
              </a:ext>
            </a:extLst>
          </p:cNvPr>
          <p:cNvSpPr>
            <a:spLocks noGrp="1"/>
          </p:cNvSpPr>
          <p:nvPr>
            <p:ph type="title"/>
          </p:nvPr>
        </p:nvSpPr>
        <p:spPr/>
        <p:txBody>
          <a:bodyPr/>
          <a:lstStyle/>
          <a:p>
            <a:pPr algn="ctr"/>
            <a:r>
              <a:rPr lang="en-US"/>
              <a:t>Summary: </a:t>
            </a:r>
          </a:p>
        </p:txBody>
      </p:sp>
      <p:sp>
        <p:nvSpPr>
          <p:cNvPr id="3" name="Content Placeholder 2">
            <a:extLst>
              <a:ext uri="{FF2B5EF4-FFF2-40B4-BE49-F238E27FC236}">
                <a16:creationId xmlns:a16="http://schemas.microsoft.com/office/drawing/2014/main" id="{2E67BC88-5E71-3713-AC5A-CFAFE0827849}"/>
              </a:ext>
            </a:extLst>
          </p:cNvPr>
          <p:cNvSpPr>
            <a:spLocks noGrp="1"/>
          </p:cNvSpPr>
          <p:nvPr>
            <p:ph idx="1"/>
          </p:nvPr>
        </p:nvSpPr>
        <p:spPr/>
        <p:txBody>
          <a:bodyPr/>
          <a:lstStyle/>
          <a:p>
            <a:pPr marL="0" indent="0">
              <a:buNone/>
            </a:pPr>
            <a:endParaRPr lang="en-US" b="0" i="0">
              <a:solidFill>
                <a:srgbClr val="0D0D0D"/>
              </a:solidFill>
              <a:effectLst/>
              <a:latin typeface="Söhne"/>
            </a:endParaRPr>
          </a:p>
          <a:p>
            <a:pPr marL="0" indent="0">
              <a:buNone/>
            </a:pPr>
            <a:r>
              <a:rPr lang="en-US" b="0" i="0">
                <a:solidFill>
                  <a:srgbClr val="0D0D0D"/>
                </a:solidFill>
                <a:effectLst/>
                <a:latin typeface="Söhne"/>
              </a:rPr>
              <a:t>The "Misinformation Matrix" presentation aims to enlighten and engage the audience on the critical issue of misinformation in the digital age. Drawing inspiration from Carl Sagan's wisdom, the presentation explores the complexities of digital narratives, the impact of social media and AI on our perception of truth, and the importance of critical thinking. It concludes with a call to action, urging the audience to foster a culture of truth and skepticism, thereby upholding the legacy of enlightenment and informed discourse in our digital era.</a:t>
            </a:r>
          </a:p>
          <a:p>
            <a:endParaRPr lang="en-US"/>
          </a:p>
          <a:p>
            <a:endParaRPr lang="en-US"/>
          </a:p>
        </p:txBody>
      </p:sp>
    </p:spTree>
    <p:extLst>
      <p:ext uri="{BB962C8B-B14F-4D97-AF65-F5344CB8AC3E}">
        <p14:creationId xmlns:p14="http://schemas.microsoft.com/office/powerpoint/2010/main" val="2246415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B0236-77A2-92B5-32B5-CBD75232A16C}"/>
              </a:ext>
            </a:extLst>
          </p:cNvPr>
          <p:cNvSpPr>
            <a:spLocks noGrp="1"/>
          </p:cNvSpPr>
          <p:nvPr>
            <p:ph type="title"/>
          </p:nvPr>
        </p:nvSpPr>
        <p:spPr/>
        <p:txBody>
          <a:bodyPr/>
          <a:lstStyle/>
          <a:p>
            <a:pPr algn="ctr"/>
            <a:r>
              <a:rPr lang="en-US" b="1" i="0">
                <a:solidFill>
                  <a:srgbClr val="0D0D0D"/>
                </a:solidFill>
                <a:effectLst/>
                <a:latin typeface="Söhne"/>
              </a:rPr>
              <a:t>The Digital Disconnect</a:t>
            </a:r>
            <a:endParaRPr lang="en-US"/>
          </a:p>
        </p:txBody>
      </p:sp>
      <p:pic>
        <p:nvPicPr>
          <p:cNvPr id="6" name="Content Placeholder 5" descr="A child sitting in a corner of a room">
            <a:extLst>
              <a:ext uri="{FF2B5EF4-FFF2-40B4-BE49-F238E27FC236}">
                <a16:creationId xmlns:a16="http://schemas.microsoft.com/office/drawing/2014/main" id="{91570572-3819-6132-70E1-3BBA51E7E9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Tree>
    <p:extLst>
      <p:ext uri="{BB962C8B-B14F-4D97-AF65-F5344CB8AC3E}">
        <p14:creationId xmlns:p14="http://schemas.microsoft.com/office/powerpoint/2010/main" val="1514729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8CE05-0E1A-3424-7ED1-6DEA95E5946A}"/>
              </a:ext>
            </a:extLst>
          </p:cNvPr>
          <p:cNvSpPr>
            <a:spLocks noGrp="1"/>
          </p:cNvSpPr>
          <p:nvPr>
            <p:ph type="title"/>
          </p:nvPr>
        </p:nvSpPr>
        <p:spPr/>
        <p:txBody>
          <a:bodyPr/>
          <a:lstStyle/>
          <a:p>
            <a:pPr algn="ctr"/>
            <a:r>
              <a:rPr lang="en-US" b="1" i="0">
                <a:solidFill>
                  <a:srgbClr val="0D0D0D"/>
                </a:solidFill>
                <a:effectLst/>
                <a:latin typeface="Söhne"/>
              </a:rPr>
              <a:t>The Allure of Digital Misinformation</a:t>
            </a:r>
            <a:endParaRPr lang="en-US"/>
          </a:p>
        </p:txBody>
      </p:sp>
      <p:pic>
        <p:nvPicPr>
          <p:cNvPr id="5" name="Content Placeholder 4" descr="A group of people looking at a group of people on their phones">
            <a:extLst>
              <a:ext uri="{FF2B5EF4-FFF2-40B4-BE49-F238E27FC236}">
                <a16:creationId xmlns:a16="http://schemas.microsoft.com/office/drawing/2014/main" id="{FEFCFD9B-1FF8-47C6-FED0-D2699438FF0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0331" y="1825625"/>
            <a:ext cx="4351338" cy="4351338"/>
          </a:xfrm>
        </p:spPr>
      </p:pic>
    </p:spTree>
    <p:extLst>
      <p:ext uri="{BB962C8B-B14F-4D97-AF65-F5344CB8AC3E}">
        <p14:creationId xmlns:p14="http://schemas.microsoft.com/office/powerpoint/2010/main" val="2885185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6BA32-41CB-A7C4-F899-3AAA1CFEB123}"/>
              </a:ext>
            </a:extLst>
          </p:cNvPr>
          <p:cNvSpPr>
            <a:spLocks noGrp="1"/>
          </p:cNvSpPr>
          <p:nvPr>
            <p:ph type="title"/>
          </p:nvPr>
        </p:nvSpPr>
        <p:spPr/>
        <p:txBody>
          <a:bodyPr/>
          <a:lstStyle/>
          <a:p>
            <a:r>
              <a:rPr lang="en-US" b="1" i="0">
                <a:solidFill>
                  <a:srgbClr val="0D0D0D"/>
                </a:solidFill>
                <a:effectLst/>
                <a:latin typeface="Söhne"/>
              </a:rPr>
              <a:t>Artistic Representations of Misinformation</a:t>
            </a:r>
            <a:endParaRPr lang="en-US"/>
          </a:p>
        </p:txBody>
      </p:sp>
      <p:pic>
        <p:nvPicPr>
          <p:cNvPr id="5" name="Content Placeholder 4" descr="A building with columns and lights&#10;&#10;Description automatically generated with medium confidence">
            <a:extLst>
              <a:ext uri="{FF2B5EF4-FFF2-40B4-BE49-F238E27FC236}">
                <a16:creationId xmlns:a16="http://schemas.microsoft.com/office/drawing/2014/main" id="{E7EFAD0C-2C25-27AF-AE3E-688827DB3D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8579" y="1825625"/>
            <a:ext cx="7614841" cy="4351338"/>
          </a:xfrm>
        </p:spPr>
      </p:pic>
    </p:spTree>
    <p:extLst>
      <p:ext uri="{BB962C8B-B14F-4D97-AF65-F5344CB8AC3E}">
        <p14:creationId xmlns:p14="http://schemas.microsoft.com/office/powerpoint/2010/main" val="2121173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F218B-5744-7DA3-FFCC-6DCE5D439919}"/>
              </a:ext>
            </a:extLst>
          </p:cNvPr>
          <p:cNvSpPr>
            <a:spLocks noGrp="1"/>
          </p:cNvSpPr>
          <p:nvPr>
            <p:ph type="title"/>
          </p:nvPr>
        </p:nvSpPr>
        <p:spPr/>
        <p:txBody>
          <a:bodyPr/>
          <a:lstStyle/>
          <a:p>
            <a:pPr algn="ctr"/>
            <a:r>
              <a:rPr lang="en-US" b="1" i="0">
                <a:solidFill>
                  <a:srgbClr val="0D0D0D"/>
                </a:solidFill>
                <a:effectLst/>
                <a:latin typeface="Söhne"/>
              </a:rPr>
              <a:t>The Echo Chambers of Social Media</a:t>
            </a:r>
            <a:endParaRPr lang="en-US"/>
          </a:p>
        </p:txBody>
      </p:sp>
      <p:pic>
        <p:nvPicPr>
          <p:cNvPr id="1026" name="Picture 2" descr="Output image">
            <a:extLst>
              <a:ext uri="{FF2B5EF4-FFF2-40B4-BE49-F238E27FC236}">
                <a16:creationId xmlns:a16="http://schemas.microsoft.com/office/drawing/2014/main" id="{C0476B74-02D7-5E89-547D-EF20B4E6691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64322" y="1825625"/>
            <a:ext cx="6663356"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31922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7C727-F444-726F-BE9B-35AED6BA368C}"/>
              </a:ext>
            </a:extLst>
          </p:cNvPr>
          <p:cNvSpPr>
            <a:spLocks noGrp="1"/>
          </p:cNvSpPr>
          <p:nvPr>
            <p:ph type="title"/>
          </p:nvPr>
        </p:nvSpPr>
        <p:spPr/>
        <p:txBody>
          <a:bodyPr/>
          <a:lstStyle/>
          <a:p>
            <a:pPr algn="ctr"/>
            <a:r>
              <a:rPr lang="en-US" b="1" i="0">
                <a:solidFill>
                  <a:srgbClr val="0D0D0D"/>
                </a:solidFill>
                <a:effectLst/>
                <a:latin typeface="Söhne"/>
              </a:rPr>
              <a:t>The Role of AI and Misinformation</a:t>
            </a:r>
            <a:endParaRPr lang="en-US"/>
          </a:p>
        </p:txBody>
      </p:sp>
      <p:pic>
        <p:nvPicPr>
          <p:cNvPr id="7" name="Content Placeholder 6" descr="A group of people working on computers&#10;&#10;Description automatically generated">
            <a:extLst>
              <a:ext uri="{FF2B5EF4-FFF2-40B4-BE49-F238E27FC236}">
                <a16:creationId xmlns:a16="http://schemas.microsoft.com/office/drawing/2014/main" id="{5DA14523-35DD-4F26-5F86-708EA938FE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42036" y="1805747"/>
            <a:ext cx="4351338" cy="4351338"/>
          </a:xfrm>
        </p:spPr>
      </p:pic>
    </p:spTree>
    <p:extLst>
      <p:ext uri="{BB962C8B-B14F-4D97-AF65-F5344CB8AC3E}">
        <p14:creationId xmlns:p14="http://schemas.microsoft.com/office/powerpoint/2010/main" val="3874133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7DDEC-3A47-8C44-67CB-C5CCB0E9C5B9}"/>
              </a:ext>
            </a:extLst>
          </p:cNvPr>
          <p:cNvSpPr>
            <a:spLocks noGrp="1"/>
          </p:cNvSpPr>
          <p:nvPr>
            <p:ph type="title"/>
          </p:nvPr>
        </p:nvSpPr>
        <p:spPr/>
        <p:txBody>
          <a:bodyPr/>
          <a:lstStyle/>
          <a:p>
            <a:pPr algn="ctr"/>
            <a:r>
              <a:rPr lang="en-US" b="1" i="0">
                <a:solidFill>
                  <a:srgbClr val="0D0D0D"/>
                </a:solidFill>
                <a:effectLst/>
                <a:latin typeface="Söhne"/>
              </a:rPr>
              <a:t>The Carl Sagan Perspective</a:t>
            </a:r>
            <a:endParaRPr lang="en-US"/>
          </a:p>
        </p:txBody>
      </p:sp>
      <p:pic>
        <p:nvPicPr>
          <p:cNvPr id="2050" name="Picture 2" descr="Output image">
            <a:extLst>
              <a:ext uri="{FF2B5EF4-FFF2-40B4-BE49-F238E27FC236}">
                <a16:creationId xmlns:a16="http://schemas.microsoft.com/office/drawing/2014/main" id="{EE84CB26-A5A7-5619-613D-54EA732D427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84498" y="1825625"/>
            <a:ext cx="702300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9250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7F47-E846-DC17-A688-D05782A27571}"/>
              </a:ext>
            </a:extLst>
          </p:cNvPr>
          <p:cNvSpPr>
            <a:spLocks noGrp="1"/>
          </p:cNvSpPr>
          <p:nvPr>
            <p:ph type="title"/>
          </p:nvPr>
        </p:nvSpPr>
        <p:spPr/>
        <p:txBody>
          <a:bodyPr/>
          <a:lstStyle/>
          <a:p>
            <a:pPr algn="ctr"/>
            <a:r>
              <a:rPr lang="en-US"/>
              <a:t>The End	</a:t>
            </a:r>
          </a:p>
        </p:txBody>
      </p:sp>
      <p:sp>
        <p:nvSpPr>
          <p:cNvPr id="3" name="Content Placeholder 2">
            <a:extLst>
              <a:ext uri="{FF2B5EF4-FFF2-40B4-BE49-F238E27FC236}">
                <a16:creationId xmlns:a16="http://schemas.microsoft.com/office/drawing/2014/main" id="{2685089C-733A-4D27-905F-D437F6836211}"/>
              </a:ext>
            </a:extLst>
          </p:cNvPr>
          <p:cNvSpPr>
            <a:spLocks noGrp="1"/>
          </p:cNvSpPr>
          <p:nvPr>
            <p:ph idx="1"/>
          </p:nvPr>
        </p:nvSpPr>
        <p:spPr/>
        <p:txBody>
          <a:bodyPr/>
          <a:lstStyle/>
          <a:p>
            <a:r>
              <a:rPr lang="en-US" b="0" i="0">
                <a:solidFill>
                  <a:srgbClr val="0D0D0D"/>
                </a:solidFill>
                <a:effectLst/>
                <a:latin typeface="Söhne"/>
              </a:rPr>
              <a:t>This presentation explores the complex world of misinformation in the digital age, combining insights from Carl Sagan's work with contemporary issues in social media and AI. It provides a comprehensive view of how misinformation spreads and impacts different demographics, urging the audience to foster a culture of skepticism and truth-seeking in today's information-saturated world.</a:t>
            </a:r>
            <a:endParaRPr lang="en-US"/>
          </a:p>
        </p:txBody>
      </p:sp>
    </p:spTree>
    <p:extLst>
      <p:ext uri="{BB962C8B-B14F-4D97-AF65-F5344CB8AC3E}">
        <p14:creationId xmlns:p14="http://schemas.microsoft.com/office/powerpoint/2010/main" val="16448917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TotalTime>
  <Words>194</Words>
  <Application>Microsoft Office PowerPoint</Application>
  <PresentationFormat>Widescreen</PresentationFormat>
  <Paragraphs>13</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Aptos Display</vt:lpstr>
      <vt:lpstr>Arial</vt:lpstr>
      <vt:lpstr>Söhne</vt:lpstr>
      <vt:lpstr>Office Theme</vt:lpstr>
      <vt:lpstr>MISINFORMATION MATRIX</vt:lpstr>
      <vt:lpstr>Summary: </vt:lpstr>
      <vt:lpstr>The Digital Disconnect</vt:lpstr>
      <vt:lpstr>The Allure of Digital Misinformation</vt:lpstr>
      <vt:lpstr>Artistic Representations of Misinformation</vt:lpstr>
      <vt:lpstr>The Echo Chambers of Social Media</vt:lpstr>
      <vt:lpstr>The Role of AI and Misinformation</vt:lpstr>
      <vt:lpstr>The Carl Sagan Perspective</vt:lpstr>
      <vt:lpstr>The End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MISINFORMATION MATRIX</dc:title>
  <dc:creator>Jessi McPhaul</dc:creator>
  <cp:lastModifiedBy>Jessi McPhaul</cp:lastModifiedBy>
  <cp:revision>2</cp:revision>
  <dcterms:created xsi:type="dcterms:W3CDTF">2024-03-06T00:16:54Z</dcterms:created>
  <dcterms:modified xsi:type="dcterms:W3CDTF">2024-03-06T00:27:36Z</dcterms:modified>
</cp:coreProperties>
</file>

<file path=docProps/thumbnail.jpeg>
</file>